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 id="268" r:id="rId15"/>
    <p:sldId id="269"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08" y="-2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35E4EC-C9EE-4EA3-8833-54B88B9F1174}" type="datetimeFigureOut">
              <a:rPr lang="en-US" smtClean="0"/>
              <a:pPr/>
              <a:t>11/9/2008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2EFDED-004E-4AA0-84A5-AB2273CA851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12EFDED-004E-4AA0-84A5-AB2273CA851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12EFDED-004E-4AA0-84A5-AB2273CA851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7BC41667-7291-42E8-B00B-345BA5840895}" type="slidenum">
              <a:rPr smtClean="0"/>
              <a:pPr/>
              <a:t>‹#›</a:t>
            </a:fld>
            <a:endParaRPr/>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9F85648D-267C-4F54-90B5-C36298A60516}" type="datetimeFigureOut">
              <a:rPr smtClean="0"/>
              <a:pPr/>
              <a:t>10/23/2007</a:t>
            </a:fld>
            <a:endParaRPr/>
          </a:p>
        </p:txBody>
      </p:sp>
      <p:sp>
        <p:nvSpPr>
          <p:cNvPr id="5" name="Footer Placeholder 4"/>
          <p:cNvSpPr>
            <a:spLocks noGrp="1"/>
          </p:cNvSpPr>
          <p:nvPr>
            <p:ph type="ftr" sz="quarter" idx="11"/>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6F2D3DD8-0530-4F47-9E84-C17698CD25A0}" type="datetimeFigureOut">
              <a:rPr lang="en-US" smtClean="0"/>
              <a:pPr/>
              <a:t>11/9/2008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591512-3114-4DD1-BBC2-D4AC574302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2D3DD8-0530-4F47-9E84-C17698CD25A0}" type="datetimeFigureOut">
              <a:rPr lang="en-US" smtClean="0"/>
              <a:pPr/>
              <a:t>11/9/2008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91512-3114-4DD1-BBC2-D4AC5743023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6F2D3DD8-0530-4F47-9E84-C17698CD25A0}" type="datetimeFigureOut">
              <a:rPr lang="en-US" smtClean="0"/>
              <a:pPr/>
              <a:t>11/9/2008</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5C591512-3114-4DD1-BBC2-D4AC5743023D}"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6F2D3DD8-0530-4F47-9E84-C17698CD25A0}" type="datetimeFigureOut">
              <a:rPr lang="en-US" smtClean="0"/>
              <a:pPr/>
              <a:t>11/9/2008</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5C591512-3114-4DD1-BBC2-D4AC5743023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6F2D3DD8-0530-4F47-9E84-C17698CD25A0}" type="datetimeFigureOut">
              <a:rPr lang="en-US" smtClean="0"/>
              <a:pPr/>
              <a:t>11/9/2008</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5C591512-3114-4DD1-BBC2-D4AC5743023D}"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F2D3DD8-0530-4F47-9E84-C17698CD25A0}" type="datetimeFigureOut">
              <a:rPr lang="en-US" smtClean="0"/>
              <a:pPr/>
              <a:t>11/9/2008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91512-3114-4DD1-BBC2-D4AC5743023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F2D3DD8-0530-4F47-9E84-C17698CD25A0}" type="datetimeFigureOut">
              <a:rPr lang="en-US" smtClean="0"/>
              <a:pPr/>
              <a:t>11/9/2008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91512-3114-4DD1-BBC2-D4AC574302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F2D3DD8-0530-4F47-9E84-C17698CD25A0}" type="datetimeFigureOut">
              <a:rPr lang="en-US" smtClean="0"/>
              <a:pPr/>
              <a:t>11/9/2008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591512-3114-4DD1-BBC2-D4AC574302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11/9/2008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AF94E285-444D-4C0C-8BFA-BDB311F86A90}" type="slidenum">
              <a:rPr smtClean="0"/>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F2D3DD8-0530-4F47-9E84-C17698CD25A0}" type="datetimeFigureOut">
              <a:rPr lang="en-US" smtClean="0"/>
              <a:pPr/>
              <a:t>11/9/2008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91512-3114-4DD1-BBC2-D4AC574302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F2D3DD8-0530-4F47-9E84-C17698CD25A0}" type="datetimeFigureOut">
              <a:rPr lang="en-US" smtClean="0"/>
              <a:pPr/>
              <a:t>11/9/2008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591512-3114-4DD1-BBC2-D4AC5743023D}"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F2D3DD8-0530-4F47-9E84-C17698CD25A0}" type="datetimeFigureOut">
              <a:rPr lang="en-US" smtClean="0"/>
              <a:pPr/>
              <a:t>11/9/2008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91512-3114-4DD1-BBC2-D4AC5743023D}"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F2D3DD8-0530-4F47-9E84-C17698CD25A0}" type="datetimeFigureOut">
              <a:rPr lang="en-US" smtClean="0"/>
              <a:pPr/>
              <a:t>11/9/2008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91512-3114-4DD1-BBC2-D4AC5743023D}"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6F2D3DD8-0530-4F47-9E84-C17698CD25A0}" type="datetimeFigureOut">
              <a:rPr lang="en-US" smtClean="0"/>
              <a:pPr/>
              <a:t>11/9/2008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591512-3114-4DD1-BBC2-D4AC5743023D}"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F2D3DD8-0530-4F47-9E84-C17698CD25A0}" type="datetimeFigureOut">
              <a:rPr lang="en-US" smtClean="0"/>
              <a:pPr/>
              <a:t>11/9/2008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591512-3114-4DD1-BBC2-D4AC574302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6F2D3DD8-0530-4F47-9E84-C17698CD25A0}" type="datetimeFigureOut">
              <a:rPr lang="en-US" smtClean="0"/>
              <a:pPr/>
              <a:t>11/9/2008</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5C591512-3114-4DD1-BBC2-D4AC574302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video" Target="file:///C:\Documents%20and%20Settings\Sundeep%20Sidhu\Desktop\%5bFrom%20www.metacafe.com%5d%201155123.6356528.1.wmv"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048000"/>
            <a:ext cx="7086600" cy="3581400"/>
          </a:xfrm>
        </p:spPr>
        <p:txBody>
          <a:bodyPr/>
          <a:lstStyle/>
          <a:p>
            <a:r>
              <a:rPr b="1" u="sng" dirty="0" smtClean="0">
                <a:solidFill>
                  <a:schemeClr val="bg1"/>
                </a:solidFill>
              </a:rPr>
              <a:t>Japanese architecture </a:t>
            </a:r>
            <a:endParaRPr lang="en-US" b="1" u="sng" dirty="0">
              <a:solidFill>
                <a:schemeClr val="bg1"/>
              </a:solidFill>
            </a:endParaRPr>
          </a:p>
        </p:txBody>
      </p:sp>
      <p:sp>
        <p:nvSpPr>
          <p:cNvPr id="3" name="Subtitle 2"/>
          <p:cNvSpPr>
            <a:spLocks noGrp="1"/>
          </p:cNvSpPr>
          <p:nvPr>
            <p:ph type="subTitle" idx="1"/>
          </p:nvPr>
        </p:nvSpPr>
        <p:spPr>
          <a:xfrm>
            <a:off x="5334000" y="1295400"/>
            <a:ext cx="2438400" cy="1371600"/>
          </a:xfrm>
        </p:spPr>
        <p:txBody>
          <a:bodyPr/>
          <a:lstStyle/>
          <a:p>
            <a:r>
              <a:rPr lang="en-US" b="1" u="sng" dirty="0" smtClean="0">
                <a:solidFill>
                  <a:schemeClr val="bg1"/>
                </a:solidFill>
              </a:rPr>
              <a:t>By </a:t>
            </a:r>
            <a:r>
              <a:rPr lang="en-US" b="1" u="sng" dirty="0" err="1" smtClean="0">
                <a:solidFill>
                  <a:schemeClr val="bg1"/>
                </a:solidFill>
              </a:rPr>
              <a:t>Arsh</a:t>
            </a:r>
            <a:r>
              <a:rPr lang="en-US" b="1" u="sng" dirty="0" smtClean="0">
                <a:solidFill>
                  <a:schemeClr val="bg1"/>
                </a:solidFill>
              </a:rPr>
              <a:t> and Nathan</a:t>
            </a:r>
            <a:endParaRPr lang="en-US" b="1" u="sng" dirty="0">
              <a:solidFill>
                <a:schemeClr val="bg1"/>
              </a:solidFill>
            </a:endParaRPr>
          </a:p>
        </p:txBody>
      </p:sp>
      <p:pic>
        <p:nvPicPr>
          <p:cNvPr id="37890" name="Picture 2" descr="http://cache.eb.com/eb/image?id=61069&amp;rendTypeId=4"/>
          <p:cNvPicPr>
            <a:picLocks noChangeAspect="1" noChangeArrowheads="1"/>
          </p:cNvPicPr>
          <p:nvPr/>
        </p:nvPicPr>
        <p:blipFill>
          <a:blip r:embed="rId3"/>
          <a:srcRect/>
          <a:stretch>
            <a:fillRect/>
          </a:stretch>
        </p:blipFill>
        <p:spPr bwMode="auto">
          <a:xfrm>
            <a:off x="228600" y="228600"/>
            <a:ext cx="4314825"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7892" name="Picture 4" descr="http://www.busyboo.com/wp-content/uploads/2008/01/japanese-architecture.jpg"/>
          <p:cNvPicPr>
            <a:picLocks noChangeAspect="1" noChangeArrowheads="1"/>
          </p:cNvPicPr>
          <p:nvPr/>
        </p:nvPicPr>
        <p:blipFill>
          <a:blip r:embed="rId4"/>
          <a:srcRect/>
          <a:stretch>
            <a:fillRect/>
          </a:stretch>
        </p:blipFill>
        <p:spPr bwMode="auto">
          <a:xfrm>
            <a:off x="3657600" y="3505200"/>
            <a:ext cx="5257800" cy="24384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bg1"/>
                </a:solidFill>
              </a:rPr>
              <a:t>Inside the House</a:t>
            </a:r>
            <a:endParaRPr lang="en-US" b="1" u="sng" dirty="0">
              <a:solidFill>
                <a:schemeClr val="bg1"/>
              </a:solidFill>
            </a:endParaRPr>
          </a:p>
        </p:txBody>
      </p:sp>
      <p:sp>
        <p:nvSpPr>
          <p:cNvPr id="3" name="Content Placeholder 2"/>
          <p:cNvSpPr>
            <a:spLocks noGrp="1"/>
          </p:cNvSpPr>
          <p:nvPr>
            <p:ph idx="1"/>
          </p:nvPr>
        </p:nvSpPr>
        <p:spPr/>
        <p:txBody>
          <a:bodyPr>
            <a:normAutofit lnSpcReduction="10000"/>
          </a:bodyPr>
          <a:lstStyle/>
          <a:p>
            <a:pPr>
              <a:buNone/>
            </a:pPr>
            <a:r>
              <a:rPr lang="en-US" dirty="0" err="1" smtClean="0"/>
              <a:t>Genkan</a:t>
            </a:r>
            <a:r>
              <a:rPr lang="en-US" dirty="0" smtClean="0"/>
              <a:t>:  </a:t>
            </a:r>
          </a:p>
          <a:p>
            <a:pPr>
              <a:buNone/>
            </a:pPr>
            <a:r>
              <a:rPr lang="en-US" dirty="0" smtClean="0"/>
              <a:t>   Also know as the entrance. In this area the shoes are removed to prevent the </a:t>
            </a:r>
            <a:r>
              <a:rPr lang="en-US" dirty="0" err="1" smtClean="0"/>
              <a:t>tatmani</a:t>
            </a:r>
            <a:r>
              <a:rPr lang="en-US" dirty="0" smtClean="0"/>
              <a:t> mats from being damaged and placed into little cupboards. The </a:t>
            </a:r>
            <a:r>
              <a:rPr lang="en-US" dirty="0" err="1" smtClean="0"/>
              <a:t>tatmani</a:t>
            </a:r>
            <a:r>
              <a:rPr lang="en-US" dirty="0" smtClean="0"/>
              <a:t> mats where what traditional home floors were covered with. </a:t>
            </a:r>
          </a:p>
          <a:p>
            <a:pPr>
              <a:buNone/>
            </a:pPr>
            <a:r>
              <a:rPr lang="en-US" dirty="0" err="1" smtClean="0"/>
              <a:t>トイレ</a:t>
            </a:r>
            <a:r>
              <a:rPr lang="en-US" dirty="0" smtClean="0"/>
              <a:t>: </a:t>
            </a:r>
          </a:p>
          <a:p>
            <a:pPr>
              <a:buNone/>
            </a:pPr>
            <a:r>
              <a:rPr lang="en-US" dirty="0" smtClean="0"/>
              <a:t>    Also known as the bathroom. In a Japanese bathroom there a two rooms, one for undressing which also has a sink and actual bathroom with a shower and deep bathtub.</a:t>
            </a:r>
            <a:endParaRPr lang="en-US" dirty="0"/>
          </a:p>
        </p:txBody>
      </p:sp>
      <p:pic>
        <p:nvPicPr>
          <p:cNvPr id="4" name="Picture 3" descr="aram-japanese_house.jpg"/>
          <p:cNvPicPr>
            <a:picLocks noChangeAspect="1"/>
          </p:cNvPicPr>
          <p:nvPr/>
        </p:nvPicPr>
        <p:blipFill>
          <a:blip r:embed="rId2"/>
          <a:stretch>
            <a:fillRect/>
          </a:stretch>
        </p:blipFill>
        <p:spPr>
          <a:xfrm>
            <a:off x="5562600" y="152400"/>
            <a:ext cx="3219450" cy="220743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ashitsu.jpg"/>
          <p:cNvPicPr>
            <a:picLocks noChangeAspect="1"/>
          </p:cNvPicPr>
          <p:nvPr/>
        </p:nvPicPr>
        <p:blipFill>
          <a:blip r:embed="rId2">
            <a:alphaModFix/>
          </a:blip>
          <a:stretch>
            <a:fillRect/>
          </a:stretch>
        </p:blipFill>
        <p:spPr>
          <a:xfrm>
            <a:off x="3048000" y="2971800"/>
            <a:ext cx="3733800" cy="2590800"/>
          </a:xfrm>
          <a:prstGeom prst="rect">
            <a:avLst/>
          </a:prstGeom>
        </p:spPr>
      </p:pic>
      <p:sp>
        <p:nvSpPr>
          <p:cNvPr id="3" name="Content Placeholder 2"/>
          <p:cNvSpPr>
            <a:spLocks noGrp="1"/>
          </p:cNvSpPr>
          <p:nvPr>
            <p:ph idx="1"/>
          </p:nvPr>
        </p:nvSpPr>
        <p:spPr>
          <a:xfrm>
            <a:off x="779463" y="381000"/>
            <a:ext cx="7678737" cy="2209800"/>
          </a:xfrm>
        </p:spPr>
        <p:txBody>
          <a:bodyPr wrap="square">
            <a:noAutofit/>
          </a:bodyPr>
          <a:lstStyle/>
          <a:p>
            <a:r>
              <a:rPr lang="en-US" sz="2800" b="1" u="sng" dirty="0" smtClean="0"/>
              <a:t>Kitchen</a:t>
            </a:r>
            <a:r>
              <a:rPr lang="en-US" dirty="0" smtClean="0"/>
              <a:t> </a:t>
            </a:r>
          </a:p>
          <a:p>
            <a:r>
              <a:rPr lang="en-US" dirty="0" smtClean="0"/>
              <a:t>Modern Japanese kitchen include stoves and broilers.  </a:t>
            </a:r>
          </a:p>
          <a:p>
            <a:r>
              <a:rPr lang="en-US" dirty="0" smtClean="0"/>
              <a:t>Have electric exhaust fans. </a:t>
            </a:r>
          </a:p>
          <a:p>
            <a:r>
              <a:rPr lang="en-US" dirty="0" smtClean="0"/>
              <a:t>Built in dishwashers are uncommon. </a:t>
            </a:r>
          </a:p>
          <a:p>
            <a:r>
              <a:rPr lang="en-US" dirty="0" smtClean="0"/>
              <a:t>Includes hot and cold running water faucets. </a:t>
            </a:r>
          </a:p>
          <a:p>
            <a:pPr>
              <a:buNone/>
            </a:pPr>
            <a:endParaRPr lang="en-US" dirty="0" smtClean="0"/>
          </a:p>
          <a:p>
            <a:r>
              <a:rPr lang="en-US" sz="2800" b="1" u="sng" dirty="0" err="1" smtClean="0"/>
              <a:t>Washitsu</a:t>
            </a:r>
            <a:r>
              <a:rPr lang="en-US" dirty="0" smtClean="0"/>
              <a:t> </a:t>
            </a:r>
          </a:p>
          <a:p>
            <a:r>
              <a:rPr lang="en-US" dirty="0" smtClean="0"/>
              <a:t>A </a:t>
            </a:r>
            <a:r>
              <a:rPr lang="en-US" dirty="0" err="1" smtClean="0"/>
              <a:t>traditonal</a:t>
            </a:r>
            <a:r>
              <a:rPr lang="en-US" dirty="0" smtClean="0"/>
              <a:t> styled room in modern homes. They include </a:t>
            </a:r>
            <a:r>
              <a:rPr lang="en-US" dirty="0" err="1" smtClean="0"/>
              <a:t>tatami</a:t>
            </a:r>
            <a:r>
              <a:rPr lang="en-US" dirty="0" smtClean="0"/>
              <a:t> flooring, shoji that cover the window, and a wooden ceiling. This room could be used in a variety of ways due to it being common for it being </a:t>
            </a:r>
            <a:r>
              <a:rPr lang="en-US" dirty="0" err="1" smtClean="0"/>
              <a:t>unfirnished</a:t>
            </a:r>
            <a:r>
              <a:rPr lang="en-US" dirty="0" smtClean="0"/>
              <a:t>. </a:t>
            </a:r>
          </a:p>
          <a:p>
            <a:endParaRPr lang="en-US" dirty="0"/>
          </a:p>
        </p:txBody>
      </p:sp>
      <p:pic>
        <p:nvPicPr>
          <p:cNvPr id="4" name="Picture 3" descr="japanese_kitchen.jpg"/>
          <p:cNvPicPr>
            <a:picLocks noChangeAspect="1"/>
          </p:cNvPicPr>
          <p:nvPr/>
        </p:nvPicPr>
        <p:blipFill>
          <a:blip r:embed="rId3"/>
          <a:stretch>
            <a:fillRect/>
          </a:stretch>
        </p:blipFill>
        <p:spPr>
          <a:xfrm>
            <a:off x="6172200" y="304800"/>
            <a:ext cx="2378054" cy="2362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80px-Foundation-M2325.jpg"/>
          <p:cNvPicPr>
            <a:picLocks noChangeAspect="1"/>
          </p:cNvPicPr>
          <p:nvPr/>
        </p:nvPicPr>
        <p:blipFill>
          <a:blip r:embed="rId2"/>
          <a:stretch>
            <a:fillRect/>
          </a:stretch>
        </p:blipFill>
        <p:spPr>
          <a:xfrm>
            <a:off x="5867400" y="5105400"/>
            <a:ext cx="2667000" cy="1526117"/>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Construction and Materials</a:t>
            </a:r>
            <a:endParaRPr lang="en-US" dirty="0"/>
          </a:p>
        </p:txBody>
      </p:sp>
      <p:sp>
        <p:nvSpPr>
          <p:cNvPr id="3" name="Content Placeholder 2"/>
          <p:cNvSpPr>
            <a:spLocks noGrp="1"/>
          </p:cNvSpPr>
          <p:nvPr>
            <p:ph idx="1"/>
          </p:nvPr>
        </p:nvSpPr>
        <p:spPr/>
        <p:txBody>
          <a:bodyPr/>
          <a:lstStyle/>
          <a:p>
            <a:r>
              <a:rPr lang="en-US" dirty="0" err="1" smtClean="0"/>
              <a:t>Traditonal</a:t>
            </a:r>
            <a:r>
              <a:rPr lang="en-US" dirty="0" smtClean="0"/>
              <a:t> Homes: Kitchen usually had </a:t>
            </a:r>
            <a:r>
              <a:rPr lang="en-US" dirty="0" err="1" smtClean="0"/>
              <a:t>dirtfloors</a:t>
            </a:r>
            <a:r>
              <a:rPr lang="en-US" dirty="0" smtClean="0"/>
              <a:t>, wood was used to construct the building. There were some options for roofs, they could be thatch, cypress bark, tile, or bare wood. </a:t>
            </a:r>
          </a:p>
          <a:p>
            <a:r>
              <a:rPr lang="en-US" dirty="0" smtClean="0"/>
              <a:t>Modern Homes: For most freestanding houses today wood frames are popular.  For the </a:t>
            </a:r>
            <a:r>
              <a:rPr lang="en-US" dirty="0" err="1" smtClean="0"/>
              <a:t>extirior</a:t>
            </a:r>
            <a:r>
              <a:rPr lang="en-US" dirty="0" smtClean="0"/>
              <a:t> ceramic tile is most common , the </a:t>
            </a:r>
            <a:r>
              <a:rPr lang="en-US" dirty="0" err="1" smtClean="0"/>
              <a:t>intirior</a:t>
            </a:r>
            <a:r>
              <a:rPr lang="en-US" dirty="0" smtClean="0"/>
              <a:t> is very similar to the common </a:t>
            </a:r>
            <a:r>
              <a:rPr lang="en-US" dirty="0" err="1" smtClean="0"/>
              <a:t>Candian</a:t>
            </a:r>
            <a:r>
              <a:rPr lang="en-US" dirty="0" smtClean="0"/>
              <a:t> home. Apartments are usually made of concrete, as for the roof </a:t>
            </a:r>
            <a:r>
              <a:rPr lang="en-US" dirty="0" err="1" smtClean="0"/>
              <a:t>ashhalt</a:t>
            </a:r>
            <a:r>
              <a:rPr lang="en-US" dirty="0" smtClean="0"/>
              <a:t> and synthetics.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Room Mansion</a:t>
            </a:r>
            <a:endParaRPr lang="en-US" dirty="0"/>
          </a:p>
        </p:txBody>
      </p:sp>
      <p:sp>
        <p:nvSpPr>
          <p:cNvPr id="3" name="Content Placeholder 2"/>
          <p:cNvSpPr>
            <a:spLocks noGrp="1"/>
          </p:cNvSpPr>
          <p:nvPr>
            <p:ph idx="1"/>
          </p:nvPr>
        </p:nvSpPr>
        <p:spPr/>
        <p:txBody>
          <a:bodyPr/>
          <a:lstStyle/>
          <a:p>
            <a:r>
              <a:rPr lang="en-US" dirty="0" smtClean="0"/>
              <a:t>A Japanese apartment style with only one small room </a:t>
            </a:r>
          </a:p>
          <a:p>
            <a:r>
              <a:rPr lang="en-US" dirty="0" smtClean="0"/>
              <a:t>Usually around 110sq ft. </a:t>
            </a:r>
          </a:p>
          <a:p>
            <a:r>
              <a:rPr lang="en-US" dirty="0" smtClean="0"/>
              <a:t>Include a compact bathroom </a:t>
            </a:r>
          </a:p>
          <a:p>
            <a:r>
              <a:rPr lang="en-US" dirty="0" smtClean="0"/>
              <a:t>Often rented by one person due to the very small size.</a:t>
            </a:r>
            <a:endParaRPr lang="en-US" dirty="0"/>
          </a:p>
        </p:txBody>
      </p:sp>
      <p:pic>
        <p:nvPicPr>
          <p:cNvPr id="4" name="Picture 3" descr="images-1.jpeg"/>
          <p:cNvPicPr>
            <a:picLocks noChangeAspect="1"/>
          </p:cNvPicPr>
          <p:nvPr/>
        </p:nvPicPr>
        <p:blipFill>
          <a:blip r:embed="rId2"/>
          <a:stretch>
            <a:fillRect/>
          </a:stretch>
        </p:blipFill>
        <p:spPr>
          <a:xfrm>
            <a:off x="5257800" y="4038600"/>
            <a:ext cx="3454400" cy="25908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180px-JapaneseKeroseneBurner.jpg"/>
          <p:cNvPicPr>
            <a:picLocks noChangeAspect="1"/>
          </p:cNvPicPr>
          <p:nvPr/>
        </p:nvPicPr>
        <p:blipFill>
          <a:blip r:embed="rId2"/>
          <a:stretch>
            <a:fillRect/>
          </a:stretch>
        </p:blipFill>
        <p:spPr>
          <a:xfrm>
            <a:off x="6934200" y="4114800"/>
            <a:ext cx="1722120" cy="2076111"/>
          </a:xfrm>
          <a:prstGeom prst="rect">
            <a:avLst/>
          </a:prstGeom>
          <a:ln>
            <a:noFill/>
          </a:ln>
          <a:effectLst>
            <a:softEdge rad="112500"/>
          </a:effectLst>
        </p:spPr>
      </p:pic>
      <p:sp>
        <p:nvSpPr>
          <p:cNvPr id="2" name="Title 1"/>
          <p:cNvSpPr>
            <a:spLocks noGrp="1"/>
          </p:cNvSpPr>
          <p:nvPr>
            <p:ph type="title"/>
          </p:nvPr>
        </p:nvSpPr>
        <p:spPr/>
        <p:txBody>
          <a:bodyPr/>
          <a:lstStyle/>
          <a:p>
            <a:r>
              <a:rPr lang="en-US" dirty="0" smtClean="0"/>
              <a:t>Heating  </a:t>
            </a:r>
            <a:endParaRPr lang="en-US" dirty="0"/>
          </a:p>
        </p:txBody>
      </p:sp>
      <p:sp>
        <p:nvSpPr>
          <p:cNvPr id="3" name="Content Placeholder 2"/>
          <p:cNvSpPr>
            <a:spLocks noGrp="1"/>
          </p:cNvSpPr>
          <p:nvPr>
            <p:ph idx="1"/>
          </p:nvPr>
        </p:nvSpPr>
        <p:spPr>
          <a:xfrm>
            <a:off x="779463" y="1828800"/>
            <a:ext cx="7583487" cy="4648200"/>
          </a:xfrm>
        </p:spPr>
        <p:txBody>
          <a:bodyPr>
            <a:normAutofit/>
          </a:bodyPr>
          <a:lstStyle/>
          <a:p>
            <a:r>
              <a:rPr lang="en-US" dirty="0" smtClean="0"/>
              <a:t>Modern Heating: </a:t>
            </a:r>
          </a:p>
          <a:p>
            <a:r>
              <a:rPr lang="en-US" dirty="0" smtClean="0"/>
              <a:t>Unlike most houses where central heating is used to heat the home, in Japanese homes space heating is used. As most Japanese homes have space heating the equipment is usually taken when they move. </a:t>
            </a:r>
          </a:p>
          <a:p>
            <a:r>
              <a:rPr lang="en-US" dirty="0" smtClean="0"/>
              <a:t>Traditional Heating: </a:t>
            </a:r>
          </a:p>
          <a:p>
            <a:r>
              <a:rPr lang="en-US" dirty="0" smtClean="0"/>
              <a:t>The </a:t>
            </a:r>
            <a:r>
              <a:rPr lang="en-US" dirty="0" err="1" smtClean="0"/>
              <a:t>kotatsu</a:t>
            </a:r>
            <a:r>
              <a:rPr lang="en-US" dirty="0" smtClean="0"/>
              <a:t> is a traditional type of heater that  is still widely used today. A light duvet cloth is used to keep the heat it. </a:t>
            </a:r>
          </a:p>
          <a:p>
            <a:pPr>
              <a:buNone/>
            </a:pPr>
            <a:r>
              <a:rPr lang="en-US" dirty="0" smtClean="0"/>
              <a:t> </a:t>
            </a:r>
          </a:p>
          <a:p>
            <a:endParaRPr lang="en-US" dirty="0"/>
          </a:p>
        </p:txBody>
      </p:sp>
      <p:pic>
        <p:nvPicPr>
          <p:cNvPr id="4" name="Picture 3" descr="180px-Japanese_Traditional_Hearth_L4817.jpg"/>
          <p:cNvPicPr>
            <a:picLocks noChangeAspect="1"/>
          </p:cNvPicPr>
          <p:nvPr/>
        </p:nvPicPr>
        <p:blipFill>
          <a:blip r:embed="rId3"/>
          <a:stretch>
            <a:fillRect/>
          </a:stretch>
        </p:blipFill>
        <p:spPr>
          <a:xfrm>
            <a:off x="4495800" y="457200"/>
            <a:ext cx="2819400" cy="1879600"/>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Walkthrough</a:t>
            </a:r>
            <a:endParaRPr lang="en-US" b="1" u="sng" dirty="0"/>
          </a:p>
        </p:txBody>
      </p:sp>
      <p:sp>
        <p:nvSpPr>
          <p:cNvPr id="3" name="Content Placeholder 2"/>
          <p:cNvSpPr>
            <a:spLocks noGrp="1"/>
          </p:cNvSpPr>
          <p:nvPr>
            <p:ph idx="1"/>
          </p:nvPr>
        </p:nvSpPr>
        <p:spPr/>
        <p:txBody>
          <a:bodyPr/>
          <a:lstStyle/>
          <a:p>
            <a:r>
              <a:rPr lang="en-US" dirty="0" smtClean="0"/>
              <a:t>Now we will take a walkthrough a traditional Japanese home.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Sundeep Sidhu\Desktop\71052_castle_online.jpg"/>
          <p:cNvPicPr>
            <a:picLocks noChangeAspect="1" noChangeArrowheads="1"/>
          </p:cNvPicPr>
          <p:nvPr/>
        </p:nvPicPr>
        <p:blipFill>
          <a:blip r:embed="rId2">
            <a:alphaModFix amt="40000"/>
          </a:blip>
          <a:srcRect/>
          <a:stretch>
            <a:fillRect/>
          </a:stretch>
        </p:blipFill>
        <p:spPr bwMode="auto">
          <a:xfrm>
            <a:off x="5638800" y="685800"/>
            <a:ext cx="3302000" cy="5410200"/>
          </a:xfrm>
          <a:prstGeom prst="rect">
            <a:avLst/>
          </a:prstGeom>
          <a:noFill/>
        </p:spPr>
      </p:pic>
      <p:sp>
        <p:nvSpPr>
          <p:cNvPr id="2" name="Title 1"/>
          <p:cNvSpPr>
            <a:spLocks noGrp="1"/>
          </p:cNvSpPr>
          <p:nvPr>
            <p:ph type="title"/>
          </p:nvPr>
        </p:nvSpPr>
        <p:spPr/>
        <p:txBody>
          <a:bodyPr/>
          <a:lstStyle/>
          <a:p>
            <a:r>
              <a:rPr lang="en-US" b="1" u="sng" dirty="0" smtClean="0">
                <a:solidFill>
                  <a:schemeClr val="bg1"/>
                </a:solidFill>
              </a:rPr>
              <a:t>Japanese Castles</a:t>
            </a:r>
            <a:endParaRPr lang="en-US" b="1" u="sng"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Were used as Fortresses </a:t>
            </a:r>
          </a:p>
          <a:p>
            <a:r>
              <a:rPr lang="en-US" dirty="0" smtClean="0">
                <a:solidFill>
                  <a:schemeClr val="bg1"/>
                </a:solidFill>
              </a:rPr>
              <a:t>Were built to guard strategic and important sites</a:t>
            </a:r>
          </a:p>
          <a:p>
            <a:r>
              <a:rPr lang="en-US" dirty="0" smtClean="0">
                <a:solidFill>
                  <a:schemeClr val="bg1"/>
                </a:solidFill>
              </a:rPr>
              <a:t>There used to be 5000 castles in Japan</a:t>
            </a:r>
          </a:p>
          <a:p>
            <a:r>
              <a:rPr lang="en-US" dirty="0" smtClean="0">
                <a:solidFill>
                  <a:schemeClr val="bg1"/>
                </a:solidFill>
              </a:rPr>
              <a:t>50 castles remain today</a:t>
            </a:r>
          </a:p>
          <a:p>
            <a:r>
              <a:rPr lang="en-US" dirty="0" smtClean="0">
                <a:solidFill>
                  <a:schemeClr val="bg1"/>
                </a:solidFill>
              </a:rPr>
              <a:t>Were first made in the 7</a:t>
            </a:r>
            <a:r>
              <a:rPr lang="en-US" baseline="30000" dirty="0" smtClean="0">
                <a:solidFill>
                  <a:schemeClr val="bg1"/>
                </a:solidFill>
              </a:rPr>
              <a:t>th</a:t>
            </a:r>
            <a:r>
              <a:rPr lang="en-US" dirty="0" smtClean="0">
                <a:solidFill>
                  <a:schemeClr val="bg1"/>
                </a:solidFill>
              </a:rPr>
              <a:t> centaury </a:t>
            </a:r>
          </a:p>
          <a:p>
            <a:r>
              <a:rPr lang="en-US" dirty="0" smtClean="0">
                <a:solidFill>
                  <a:schemeClr val="bg1"/>
                </a:solidFill>
              </a:rPr>
              <a:t>Declared Japans national treasures</a:t>
            </a:r>
            <a:endParaRPr lang="en-US" dirty="0">
              <a:solidFill>
                <a:schemeClr val="bg1"/>
              </a:solidFill>
            </a:endParaRPr>
          </a:p>
        </p:txBody>
      </p:sp>
    </p:spTree>
  </p:cSld>
  <p:clrMapOvr>
    <a:masterClrMapping/>
  </p:clrMapOvr>
  <p:transition>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Sundeep Sidhu\Desktop\250px-KumamotoCastle.jpg"/>
          <p:cNvPicPr>
            <a:picLocks noChangeAspect="1" noChangeArrowheads="1"/>
          </p:cNvPicPr>
          <p:nvPr/>
        </p:nvPicPr>
        <p:blipFill>
          <a:blip r:embed="rId2">
            <a:alphaModFix amt="47000"/>
          </a:blip>
          <a:srcRect/>
          <a:stretch>
            <a:fillRect/>
          </a:stretch>
        </p:blipFill>
        <p:spPr bwMode="auto">
          <a:xfrm>
            <a:off x="0" y="3057525"/>
            <a:ext cx="2659227" cy="38004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050" name="Picture 2" descr="C:\Documents and Settings\Sundeep Sidhu\Desktop\2-18b1.jpg"/>
          <p:cNvPicPr>
            <a:picLocks noChangeAspect="1" noChangeArrowheads="1"/>
          </p:cNvPicPr>
          <p:nvPr/>
        </p:nvPicPr>
        <p:blipFill>
          <a:blip r:embed="rId3" cstate="print">
            <a:alphaModFix/>
          </a:blip>
          <a:srcRect/>
          <a:stretch>
            <a:fillRect/>
          </a:stretch>
        </p:blipFill>
        <p:spPr bwMode="auto">
          <a:xfrm>
            <a:off x="4838700" y="0"/>
            <a:ext cx="4305300" cy="5740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r>
              <a:rPr lang="en-US" b="1" u="sng" dirty="0" smtClean="0">
                <a:solidFill>
                  <a:schemeClr val="bg1"/>
                </a:solidFill>
              </a:rPr>
              <a:t>Defense</a:t>
            </a:r>
            <a:endParaRPr lang="en-US" b="1" u="sng" dirty="0">
              <a:solidFill>
                <a:schemeClr val="bg1"/>
              </a:solidFill>
            </a:endParaRPr>
          </a:p>
        </p:txBody>
      </p:sp>
      <p:sp>
        <p:nvSpPr>
          <p:cNvPr id="3" name="Content Placeholder 2"/>
          <p:cNvSpPr>
            <a:spLocks noGrp="1"/>
          </p:cNvSpPr>
          <p:nvPr>
            <p:ph idx="1"/>
          </p:nvPr>
        </p:nvSpPr>
        <p:spPr/>
        <p:txBody>
          <a:bodyPr>
            <a:normAutofit/>
          </a:bodyPr>
          <a:lstStyle/>
          <a:p>
            <a:r>
              <a:rPr lang="en-US" dirty="0" smtClean="0">
                <a:solidFill>
                  <a:schemeClr val="bg1"/>
                </a:solidFill>
              </a:rPr>
              <a:t>Most of the castles were used as defense</a:t>
            </a:r>
          </a:p>
          <a:p>
            <a:r>
              <a:rPr lang="en-US" dirty="0" smtClean="0">
                <a:solidFill>
                  <a:schemeClr val="bg1"/>
                </a:solidFill>
              </a:rPr>
              <a:t>Were built on hills, so they could see the attackers coming</a:t>
            </a:r>
          </a:p>
          <a:p>
            <a:r>
              <a:rPr lang="en-US" dirty="0" smtClean="0">
                <a:solidFill>
                  <a:schemeClr val="bg1"/>
                </a:solidFill>
              </a:rPr>
              <a:t>Spaces in the walls for firing were called </a:t>
            </a:r>
            <a:r>
              <a:rPr lang="en-US" dirty="0" err="1" smtClean="0">
                <a:solidFill>
                  <a:schemeClr val="bg1"/>
                </a:solidFill>
              </a:rPr>
              <a:t>Sama</a:t>
            </a:r>
            <a:endParaRPr lang="en-US" dirty="0" smtClean="0">
              <a:solidFill>
                <a:schemeClr val="bg1"/>
              </a:solidFill>
            </a:endParaRPr>
          </a:p>
          <a:p>
            <a:r>
              <a:rPr lang="en-US" dirty="0" err="1" smtClean="0">
                <a:solidFill>
                  <a:schemeClr val="bg1"/>
                </a:solidFill>
              </a:rPr>
              <a:t>Sama</a:t>
            </a:r>
            <a:r>
              <a:rPr lang="en-US" dirty="0" smtClean="0">
                <a:solidFill>
                  <a:schemeClr val="bg1"/>
                </a:solidFill>
              </a:rPr>
              <a:t> were used to pour hot liquids on attackers climbing the wall </a:t>
            </a:r>
          </a:p>
          <a:p>
            <a:r>
              <a:rPr lang="en-US" dirty="0" smtClean="0">
                <a:solidFill>
                  <a:schemeClr val="bg1"/>
                </a:solidFill>
              </a:rPr>
              <a:t>Some had moats</a:t>
            </a:r>
            <a:endParaRPr lang="en-US" dirty="0">
              <a:solidFill>
                <a:schemeClr val="bg1"/>
              </a:solidFill>
            </a:endParaRPr>
          </a:p>
        </p:txBody>
      </p:sp>
      <p:sp>
        <p:nvSpPr>
          <p:cNvPr id="6" name="Oval Callout 5"/>
          <p:cNvSpPr/>
          <p:nvPr/>
        </p:nvSpPr>
        <p:spPr>
          <a:xfrm>
            <a:off x="5029200" y="5943600"/>
            <a:ext cx="4114800" cy="914400"/>
          </a:xfrm>
          <a:prstGeom prst="wedgeEllipseCallout">
            <a:avLst>
              <a:gd name="adj1" fmla="val -21146"/>
              <a:gd name="adj2" fmla="val -670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Stone walls to prevent attackers</a:t>
            </a:r>
          </a:p>
          <a:p>
            <a:pPr algn="ctr"/>
            <a:endParaRPr lang="en-US" dirty="0"/>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Sundeep Sidhu\Desktop\himeji-castle-japan.jpg"/>
          <p:cNvPicPr>
            <a:picLocks noChangeAspect="1" noChangeArrowheads="1"/>
          </p:cNvPicPr>
          <p:nvPr/>
        </p:nvPicPr>
        <p:blipFill>
          <a:blip r:embed="rId2"/>
          <a:srcRect/>
          <a:stretch>
            <a:fillRect/>
          </a:stretch>
        </p:blipFill>
        <p:spPr bwMode="auto">
          <a:xfrm>
            <a:off x="4629150" y="0"/>
            <a:ext cx="4514850" cy="33861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Title 1"/>
          <p:cNvSpPr>
            <a:spLocks noGrp="1"/>
          </p:cNvSpPr>
          <p:nvPr>
            <p:ph type="title"/>
          </p:nvPr>
        </p:nvSpPr>
        <p:spPr>
          <a:xfrm>
            <a:off x="1" y="503238"/>
            <a:ext cx="4648200" cy="1325562"/>
          </a:xfrm>
        </p:spPr>
        <p:txBody>
          <a:bodyPr>
            <a:normAutofit/>
          </a:bodyPr>
          <a:lstStyle/>
          <a:p>
            <a:r>
              <a:rPr lang="en-US" b="1" u="sng" dirty="0" smtClean="0">
                <a:solidFill>
                  <a:schemeClr val="bg1"/>
                </a:solidFill>
              </a:rPr>
              <a:t>Early Fortifications</a:t>
            </a:r>
            <a:endParaRPr lang="en-US" b="1" u="sng" dirty="0">
              <a:solidFill>
                <a:schemeClr val="bg1"/>
              </a:solidFill>
            </a:endParaRPr>
          </a:p>
        </p:txBody>
      </p:sp>
      <p:sp>
        <p:nvSpPr>
          <p:cNvPr id="3" name="Content Placeholder 2"/>
          <p:cNvSpPr>
            <a:spLocks noGrp="1"/>
          </p:cNvSpPr>
          <p:nvPr>
            <p:ph idx="1"/>
          </p:nvPr>
        </p:nvSpPr>
        <p:spPr>
          <a:xfrm>
            <a:off x="1524000" y="3352800"/>
            <a:ext cx="6704013" cy="3048000"/>
          </a:xfrm>
        </p:spPr>
        <p:txBody>
          <a:bodyPr>
            <a:normAutofit lnSpcReduction="10000"/>
          </a:bodyPr>
          <a:lstStyle/>
          <a:p>
            <a:r>
              <a:rPr lang="en-US" dirty="0" smtClean="0">
                <a:solidFill>
                  <a:schemeClr val="bg1"/>
                </a:solidFill>
              </a:rPr>
              <a:t>Were primarily made of wood and earthworks</a:t>
            </a:r>
          </a:p>
          <a:p>
            <a:r>
              <a:rPr lang="en-US" dirty="0" smtClean="0">
                <a:solidFill>
                  <a:schemeClr val="bg1"/>
                </a:solidFill>
              </a:rPr>
              <a:t>Used natural defenses for defense( hills, landscaping)</a:t>
            </a:r>
          </a:p>
          <a:p>
            <a:r>
              <a:rPr lang="en-US" dirty="0" smtClean="0">
                <a:solidFill>
                  <a:schemeClr val="bg1"/>
                </a:solidFill>
              </a:rPr>
              <a:t>Most were influenced by Chinese and Korean Architecture</a:t>
            </a:r>
          </a:p>
          <a:p>
            <a:r>
              <a:rPr lang="en-US" dirty="0" smtClean="0">
                <a:solidFill>
                  <a:schemeClr val="bg1"/>
                </a:solidFill>
              </a:rPr>
              <a:t>Were built on higher grounds to give it an imitating look</a:t>
            </a:r>
          </a:p>
        </p:txBody>
      </p:sp>
      <p:sp>
        <p:nvSpPr>
          <p:cNvPr id="15" name="Round Diagonal Corner Rectangle 14"/>
          <p:cNvSpPr/>
          <p:nvPr/>
        </p:nvSpPr>
        <p:spPr>
          <a:xfrm>
            <a:off x="4953000" y="304800"/>
            <a:ext cx="1828800" cy="838200"/>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Himeji Castle in Japan.</a:t>
            </a:r>
            <a:endParaRPr lang="en-US" dirty="0">
              <a:solidFill>
                <a:schemeClr val="bg1"/>
              </a:solidFill>
            </a:endParaRPr>
          </a:p>
        </p:txBody>
      </p:sp>
    </p:spTree>
  </p:cSld>
  <p:clrMapOvr>
    <a:masterClrMapping/>
  </p:clrMapOvr>
  <p:transition>
    <p:cover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Sundeep Sidhu\Desktop\images.jpeg"/>
          <p:cNvPicPr>
            <a:picLocks noChangeAspect="1" noChangeArrowheads="1"/>
          </p:cNvPicPr>
          <p:nvPr/>
        </p:nvPicPr>
        <p:blipFill>
          <a:blip r:embed="rId2"/>
          <a:srcRect/>
          <a:stretch>
            <a:fillRect/>
          </a:stretch>
        </p:blipFill>
        <p:spPr bwMode="auto">
          <a:xfrm>
            <a:off x="3899022" y="2933700"/>
            <a:ext cx="5244978" cy="39243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051" name="Picture 3" descr="C:\Documents and Settings\Sundeep Sidhu\Desktop\MatsumotoCastle.jpg"/>
          <p:cNvPicPr>
            <a:picLocks noChangeAspect="1" noChangeArrowheads="1"/>
          </p:cNvPicPr>
          <p:nvPr/>
        </p:nvPicPr>
        <p:blipFill>
          <a:blip r:embed="rId3"/>
          <a:srcRect/>
          <a:stretch>
            <a:fillRect/>
          </a:stretch>
        </p:blipFill>
        <p:spPr bwMode="auto">
          <a:xfrm>
            <a:off x="0" y="0"/>
            <a:ext cx="2641600" cy="39624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Title 1"/>
          <p:cNvSpPr>
            <a:spLocks noGrp="1"/>
          </p:cNvSpPr>
          <p:nvPr>
            <p:ph type="title"/>
          </p:nvPr>
        </p:nvSpPr>
        <p:spPr/>
        <p:txBody>
          <a:bodyPr/>
          <a:lstStyle/>
          <a:p>
            <a:r>
              <a:rPr lang="en-US" b="1" u="sng" dirty="0" smtClean="0">
                <a:solidFill>
                  <a:schemeClr val="bg1"/>
                </a:solidFill>
              </a:rPr>
              <a:t>Modern Times</a:t>
            </a:r>
            <a:endParaRPr lang="en-US" b="1" u="sng" dirty="0">
              <a:solidFill>
                <a:schemeClr val="bg1"/>
              </a:solidFill>
            </a:endParaRPr>
          </a:p>
        </p:txBody>
      </p:sp>
      <p:sp>
        <p:nvSpPr>
          <p:cNvPr id="3" name="Content Placeholder 2"/>
          <p:cNvSpPr>
            <a:spLocks noGrp="1"/>
          </p:cNvSpPr>
          <p:nvPr>
            <p:ph idx="1"/>
          </p:nvPr>
        </p:nvSpPr>
        <p:spPr/>
        <p:txBody>
          <a:bodyPr>
            <a:normAutofit/>
          </a:bodyPr>
          <a:lstStyle/>
          <a:p>
            <a:r>
              <a:rPr lang="en-US" dirty="0" smtClean="0">
                <a:solidFill>
                  <a:schemeClr val="bg1"/>
                </a:solidFill>
              </a:rPr>
              <a:t>Most of the castles were destroyed in World War 2</a:t>
            </a:r>
          </a:p>
          <a:p>
            <a:r>
              <a:rPr lang="en-US" dirty="0" smtClean="0">
                <a:solidFill>
                  <a:schemeClr val="bg1"/>
                </a:solidFill>
              </a:rPr>
              <a:t>Many castles today are rebuilt versions</a:t>
            </a:r>
          </a:p>
          <a:p>
            <a:r>
              <a:rPr lang="en-US" dirty="0" smtClean="0">
                <a:solidFill>
                  <a:schemeClr val="bg1"/>
                </a:solidFill>
              </a:rPr>
              <a:t>All castles were turned over to the </a:t>
            </a:r>
            <a:r>
              <a:rPr lang="en-US" dirty="0" err="1" smtClean="0">
                <a:solidFill>
                  <a:schemeClr val="bg1"/>
                </a:solidFill>
              </a:rPr>
              <a:t>Meji</a:t>
            </a:r>
            <a:r>
              <a:rPr lang="en-US" dirty="0" smtClean="0">
                <a:solidFill>
                  <a:schemeClr val="bg1"/>
                </a:solidFill>
              </a:rPr>
              <a:t> government in 1871</a:t>
            </a:r>
          </a:p>
          <a:p>
            <a:r>
              <a:rPr lang="en-US" dirty="0" smtClean="0">
                <a:solidFill>
                  <a:schemeClr val="bg1"/>
                </a:solidFill>
              </a:rPr>
              <a:t>All of the castles are opened as museums today</a:t>
            </a:r>
          </a:p>
          <a:p>
            <a:r>
              <a:rPr lang="en-US" dirty="0" smtClean="0">
                <a:solidFill>
                  <a:schemeClr val="bg1"/>
                </a:solidFill>
              </a:rPr>
              <a:t>Most castles in the south of Japan are in </a:t>
            </a:r>
            <a:r>
              <a:rPr lang="en-US" dirty="0" err="1" smtClean="0">
                <a:solidFill>
                  <a:schemeClr val="bg1"/>
                </a:solidFill>
              </a:rPr>
              <a:t>Kyuushuu</a:t>
            </a:r>
            <a:r>
              <a:rPr lang="en-US" dirty="0" smtClean="0">
                <a:solidFill>
                  <a:schemeClr val="bg1"/>
                </a:solidFill>
              </a:rPr>
              <a:t> </a:t>
            </a:r>
            <a:endParaRPr lang="en-US" dirty="0">
              <a:solidFill>
                <a:schemeClr val="bg1"/>
              </a:solidFill>
            </a:endParaRPr>
          </a:p>
        </p:txBody>
      </p:sp>
    </p:spTree>
  </p:cSld>
  <p:clrMapOvr>
    <a:masterClrMapping/>
  </p:clrMapOvr>
  <p:transition>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C:\Documents and Settings\Sundeep Sidhu\Desktop\600px-Himejijou_castle_grounds.jpg"/>
          <p:cNvPicPr>
            <a:picLocks noChangeAspect="1" noChangeArrowheads="1"/>
          </p:cNvPicPr>
          <p:nvPr/>
        </p:nvPicPr>
        <p:blipFill>
          <a:blip r:embed="rId2"/>
          <a:srcRect/>
          <a:stretch>
            <a:fillRect/>
          </a:stretch>
        </p:blipFill>
        <p:spPr bwMode="auto">
          <a:xfrm>
            <a:off x="0" y="5257800"/>
            <a:ext cx="5181599" cy="16002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3075" name="Picture 3" descr="C:\Documents and Settings\Sundeep Sidhu\Desktop\300px-Himeji_Castle_The_Keep_Towers.jpg"/>
          <p:cNvPicPr>
            <a:picLocks noChangeAspect="1" noChangeArrowheads="1"/>
          </p:cNvPicPr>
          <p:nvPr/>
        </p:nvPicPr>
        <p:blipFill>
          <a:blip r:embed="rId3"/>
          <a:srcRect/>
          <a:stretch>
            <a:fillRect/>
          </a:stretch>
        </p:blipFill>
        <p:spPr bwMode="auto">
          <a:xfrm>
            <a:off x="5181600" y="3886200"/>
            <a:ext cx="3962400" cy="2971800"/>
          </a:xfrm>
          <a:prstGeom prst="ellipse">
            <a:avLst/>
          </a:prstGeom>
          <a:ln>
            <a:noFill/>
          </a:ln>
          <a:effectLst>
            <a:softEdge rad="112500"/>
          </a:effectLst>
        </p:spPr>
      </p:pic>
      <p:pic>
        <p:nvPicPr>
          <p:cNvPr id="3074" name="Picture 2" descr="C:\Documents and Settings\Sundeep Sidhu\Desktop\300px-Old_painting_of_Himeji_castle.jpg"/>
          <p:cNvPicPr>
            <a:picLocks noChangeAspect="1" noChangeArrowheads="1"/>
          </p:cNvPicPr>
          <p:nvPr/>
        </p:nvPicPr>
        <p:blipFill>
          <a:blip r:embed="rId4"/>
          <a:srcRect/>
          <a:stretch>
            <a:fillRect/>
          </a:stretch>
        </p:blipFill>
        <p:spPr bwMode="auto">
          <a:xfrm>
            <a:off x="4625163" y="0"/>
            <a:ext cx="4518837" cy="2590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r>
              <a:rPr lang="en-US" b="1" u="sng" dirty="0" smtClean="0">
                <a:solidFill>
                  <a:schemeClr val="bg1"/>
                </a:solidFill>
              </a:rPr>
              <a:t>Himeji Castle</a:t>
            </a:r>
            <a:endParaRPr lang="en-US" b="1" u="sng" dirty="0">
              <a:solidFill>
                <a:schemeClr val="bg1"/>
              </a:solidFill>
            </a:endParaRPr>
          </a:p>
        </p:txBody>
      </p:sp>
      <p:sp>
        <p:nvSpPr>
          <p:cNvPr id="3" name="Content Placeholder 2"/>
          <p:cNvSpPr>
            <a:spLocks noGrp="1"/>
          </p:cNvSpPr>
          <p:nvPr>
            <p:ph idx="1"/>
          </p:nvPr>
        </p:nvSpPr>
        <p:spPr>
          <a:xfrm>
            <a:off x="457200" y="1447800"/>
            <a:ext cx="7467600" cy="4525963"/>
          </a:xfrm>
        </p:spPr>
        <p:txBody>
          <a:bodyPr/>
          <a:lstStyle/>
          <a:p>
            <a:r>
              <a:rPr lang="en-US" dirty="0" smtClean="0">
                <a:solidFill>
                  <a:schemeClr val="bg1"/>
                </a:solidFill>
              </a:rPr>
              <a:t>Is located on a flat-land mountain</a:t>
            </a:r>
          </a:p>
          <a:p>
            <a:r>
              <a:rPr lang="en-US" dirty="0" smtClean="0">
                <a:solidFill>
                  <a:schemeClr val="bg1"/>
                </a:solidFill>
              </a:rPr>
              <a:t>Named the First National Treasure</a:t>
            </a:r>
          </a:p>
          <a:p>
            <a:r>
              <a:rPr lang="en-US" dirty="0" smtClean="0">
                <a:solidFill>
                  <a:schemeClr val="bg1"/>
                </a:solidFill>
              </a:rPr>
              <a:t>Known as “The White Heron Castle” Because of the white exterior</a:t>
            </a:r>
          </a:p>
          <a:p>
            <a:r>
              <a:rPr lang="en-US" dirty="0" smtClean="0">
                <a:solidFill>
                  <a:schemeClr val="bg1"/>
                </a:solidFill>
              </a:rPr>
              <a:t>Greatest Defense is a maze leading to the front of the castle</a:t>
            </a:r>
          </a:p>
          <a:p>
            <a:r>
              <a:rPr lang="en-US" dirty="0" smtClean="0">
                <a:solidFill>
                  <a:schemeClr val="bg1"/>
                </a:solidFill>
              </a:rPr>
              <a:t>Has appeared in many movies like “You only live twice”</a:t>
            </a:r>
            <a:endParaRPr lang="en-US" dirty="0">
              <a:solidFill>
                <a:schemeClr val="bg1"/>
              </a:solidFill>
            </a:endParaRPr>
          </a:p>
        </p:txBody>
      </p:sp>
      <p:sp>
        <p:nvSpPr>
          <p:cNvPr id="8" name="Round Diagonal Corner Rectangle 7"/>
          <p:cNvSpPr/>
          <p:nvPr/>
        </p:nvSpPr>
        <p:spPr>
          <a:xfrm>
            <a:off x="3124200" y="5334000"/>
            <a:ext cx="1981200" cy="838200"/>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Panorama view of Himeji </a:t>
            </a:r>
            <a:r>
              <a:rPr lang="en-US" dirty="0" err="1" smtClean="0"/>
              <a:t>Catles</a:t>
            </a:r>
            <a:endParaRPr lang="en-US"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bg1"/>
                </a:solidFill>
              </a:rPr>
              <a:t>Walkthrough</a:t>
            </a:r>
            <a:endParaRPr lang="en-US" b="1" u="sng" dirty="0">
              <a:solidFill>
                <a:schemeClr val="bg1"/>
              </a:solidFill>
            </a:endParaRPr>
          </a:p>
        </p:txBody>
      </p:sp>
      <p:sp>
        <p:nvSpPr>
          <p:cNvPr id="3" name="Content Placeholder 2"/>
          <p:cNvSpPr>
            <a:spLocks noGrp="1"/>
          </p:cNvSpPr>
          <p:nvPr>
            <p:ph idx="1"/>
          </p:nvPr>
        </p:nvSpPr>
        <p:spPr>
          <a:xfrm>
            <a:off x="304800" y="2895600"/>
            <a:ext cx="7467600" cy="1524000"/>
          </a:xfrm>
        </p:spPr>
        <p:txBody>
          <a:bodyPr/>
          <a:lstStyle/>
          <a:p>
            <a:r>
              <a:rPr lang="en-US" dirty="0" smtClean="0">
                <a:solidFill>
                  <a:schemeClr val="bg1"/>
                </a:solidFill>
              </a:rPr>
              <a:t>Now we will take a walkthrough through a Japanese Castle</a:t>
            </a:r>
            <a:endParaRPr lang="en-US" dirty="0">
              <a:solidFill>
                <a:schemeClr val="bg1"/>
              </a:solidFill>
            </a:endParaRPr>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From www.metacafe.com] 1155123.6356528.1.wmv">
            <a:hlinkClick r:id="" action="ppaction://media"/>
          </p:cNvPr>
          <p:cNvPicPr>
            <a:picLocks noGrp="1"/>
          </p:cNvPicPr>
          <p:nvPr>
            <p:ph idx="1"/>
            <a:videoFile r:link="rId1"/>
          </p:nvPr>
        </p:nvPicPr>
        <p:blipFill>
          <a:blip r:embed="rId3"/>
          <a:stretch>
            <a:fillRect/>
          </a:stretch>
        </p:blipFill>
        <p:spPr>
          <a:xfrm>
            <a:off x="0" y="0"/>
            <a:ext cx="9144000" cy="6858000"/>
          </a:xfrm>
          <a:prstGeom prst="rect">
            <a:avLst/>
          </a:prstGeo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4179"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61317844.TypicalJapanesehouse.jpg"/>
          <p:cNvPicPr>
            <a:picLocks noChangeAspect="1"/>
          </p:cNvPicPr>
          <p:nvPr/>
        </p:nvPicPr>
        <p:blipFill>
          <a:blip r:embed="rId3">
            <a:alphaModFix/>
          </a:blip>
          <a:stretch>
            <a:fillRect/>
          </a:stretch>
        </p:blipFill>
        <p:spPr>
          <a:xfrm>
            <a:off x="5257800" y="4114800"/>
            <a:ext cx="3588143" cy="24669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p:txBody>
          <a:bodyPr/>
          <a:lstStyle/>
          <a:p>
            <a:r>
              <a:rPr lang="en-US" b="1" u="sng" dirty="0" smtClean="0">
                <a:solidFill>
                  <a:schemeClr val="bg1"/>
                </a:solidFill>
              </a:rPr>
              <a:t>Housing In Japan</a:t>
            </a:r>
            <a:endParaRPr lang="en-US" b="1" u="sng" dirty="0">
              <a:solidFill>
                <a:schemeClr val="bg1"/>
              </a:solidFill>
            </a:endParaRPr>
          </a:p>
        </p:txBody>
      </p:sp>
      <p:sp>
        <p:nvSpPr>
          <p:cNvPr id="3" name="Content Placeholder 2"/>
          <p:cNvSpPr>
            <a:spLocks noGrp="1"/>
          </p:cNvSpPr>
          <p:nvPr>
            <p:ph idx="1"/>
          </p:nvPr>
        </p:nvSpPr>
        <p:spPr/>
        <p:txBody>
          <a:bodyPr/>
          <a:lstStyle/>
          <a:p>
            <a:r>
              <a:rPr lang="en-US" dirty="0" smtClean="0"/>
              <a:t>In Modern day Japan there are two styles of housing, a detached single family home and a multi-unit building (apartment).  </a:t>
            </a:r>
          </a:p>
          <a:p>
            <a:r>
              <a:rPr lang="en-US" dirty="0" smtClean="0"/>
              <a:t>Traditional days there were two types of housing. </a:t>
            </a:r>
          </a:p>
          <a:p>
            <a:pPr>
              <a:buNone/>
            </a:pPr>
            <a:r>
              <a:rPr lang="en-US" dirty="0" smtClean="0"/>
              <a:t>   </a:t>
            </a:r>
            <a:r>
              <a:rPr lang="en-US" dirty="0" err="1" smtClean="0"/>
              <a:t>Minka</a:t>
            </a:r>
            <a:r>
              <a:rPr lang="en-US" dirty="0" smtClean="0"/>
              <a:t>, a typical freestanding house. </a:t>
            </a:r>
          </a:p>
          <a:p>
            <a:pPr>
              <a:buNone/>
            </a:pPr>
            <a:r>
              <a:rPr lang="en-US" dirty="0" smtClean="0"/>
              <a:t>   Nagaya, row house. </a:t>
            </a:r>
            <a:endParaRPr lang="en-US" dirty="0"/>
          </a:p>
        </p:txBody>
      </p:sp>
      <p:sp>
        <p:nvSpPr>
          <p:cNvPr id="4" name="Rectangle 3"/>
          <p:cNvSpPr/>
          <p:nvPr/>
        </p:nvSpPr>
        <p:spPr>
          <a:xfrm>
            <a:off x="646113" y="4126250"/>
            <a:ext cx="268287" cy="369550"/>
          </a:xfrm>
          <a:prstGeom prst="rect">
            <a:avLst/>
          </a:prstGeom>
        </p:spPr>
        <p:txBody>
          <a:bodyPr wrap="square">
            <a:spAutoFit/>
          </a:bodyPr>
          <a:lstStyle/>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Sky">
      <a:dk1>
        <a:sysClr val="windowText" lastClr="000000"/>
      </a:dk1>
      <a:lt1>
        <a:sysClr val="window" lastClr="FFFFFF"/>
      </a:lt1>
      <a:dk2>
        <a:srgbClr val="1782BF"/>
      </a:dk2>
      <a:lt2>
        <a:srgbClr val="62BCE9"/>
      </a:lt2>
      <a:accent1>
        <a:srgbClr val="073779"/>
      </a:accent1>
      <a:accent2>
        <a:srgbClr val="8FD9FB"/>
      </a:accent2>
      <a:accent3>
        <a:srgbClr val="FFCC00"/>
      </a:accent3>
      <a:accent4>
        <a:srgbClr val="EB6615"/>
      </a:accent4>
      <a:accent5>
        <a:srgbClr val="C76402"/>
      </a:accent5>
      <a:accent6>
        <a:srgbClr val="B523B4"/>
      </a:accent6>
      <a:hlink>
        <a:srgbClr val="FFDE26"/>
      </a:hlink>
      <a:folHlink>
        <a:srgbClr val="DEBE00"/>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621</TotalTime>
  <Words>660</Words>
  <Application>Microsoft Office PowerPoint</Application>
  <PresentationFormat>On-screen Show (4:3)</PresentationFormat>
  <Paragraphs>73</Paragraphs>
  <Slides>16</Slides>
  <Notes>2</Notes>
  <HiddenSlides>0</HiddenSlides>
  <MMClips>1</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Revolution</vt:lpstr>
      <vt:lpstr>Japanese architecture </vt:lpstr>
      <vt:lpstr>Japanese Castles</vt:lpstr>
      <vt:lpstr>Defense</vt:lpstr>
      <vt:lpstr>Early Fortifications</vt:lpstr>
      <vt:lpstr>Modern Times</vt:lpstr>
      <vt:lpstr>Himeji Castle</vt:lpstr>
      <vt:lpstr>Walkthrough</vt:lpstr>
      <vt:lpstr>Slide 8</vt:lpstr>
      <vt:lpstr>Housing In Japan</vt:lpstr>
      <vt:lpstr>Inside the House</vt:lpstr>
      <vt:lpstr>Slide 11</vt:lpstr>
      <vt:lpstr>Construction and Materials</vt:lpstr>
      <vt:lpstr>One Room Mansion</vt:lpstr>
      <vt:lpstr>Heating  </vt:lpstr>
      <vt:lpstr>Walkthrough</vt:lpstr>
      <vt:lpstr>Slide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Japanese architecture </dc:title>
  <dc:creator>Sundeep K Sidhu</dc:creator>
  <cp:lastModifiedBy>Sundeep K Sidhu</cp:lastModifiedBy>
  <cp:revision>74</cp:revision>
  <dcterms:created xsi:type="dcterms:W3CDTF">2008-11-10T02:05:54Z</dcterms:created>
  <dcterms:modified xsi:type="dcterms:W3CDTF">2008-11-10T05:28:37Z</dcterms:modified>
</cp:coreProperties>
</file>